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embeddedFontLst>
    <p:embeddedFont>
      <p:font typeface="Maven Pro" pitchFamily="2" charset="77"/>
      <p:regular r:id="rId33"/>
      <p:bold r:id="rId34"/>
    </p:embeddedFont>
    <p:embeddedFont>
      <p:font typeface="Nunito" pitchFamily="2" charset="77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9d84c8730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9d84c8730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9dca847e2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9dca847e2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9db66078d9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9db66078d9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9db66078d9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9db66078d9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9dca847e2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9dca847e2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9db66078d9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9db66078d9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9d84c8730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9d84c8730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9dca847e2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9dca847e2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9db66078d9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9db66078d9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9db66078d9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9db66078d9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9dca847e2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9dca847e2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9db66078d9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9db66078d9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9dca847e2e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9dca847e2e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9db66078d9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9db66078d9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9dca847e2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9dca847e2e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9db66078d9_0_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9db66078d9_0_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9db66078d9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9db66078d9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9dca847e2e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9dca847e2e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9dca847e2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9dca847e2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9dca847e2e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9dca847e2e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9dca847e2e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9dca847e2e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9dca847e2e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9dca847e2e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9dca847e2e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9dca847e2e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9d84c8730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9d84c8730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7bc825a4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7bc825a4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7bc825a47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7bc825a472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7bc825a47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7bc825a47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7bc825a47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7bc825a47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9d84c8730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9d84c8730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DO NOW</a:t>
            </a:r>
            <a:endParaRPr sz="5600"/>
          </a:p>
        </p:txBody>
      </p:sp>
      <p:sp>
        <p:nvSpPr>
          <p:cNvPr id="278" name="Google Shape;278;p13"/>
          <p:cNvSpPr txBox="1">
            <a:spLocks noGrp="1"/>
          </p:cNvSpPr>
          <p:nvPr>
            <p:ph type="body" idx="1"/>
          </p:nvPr>
        </p:nvSpPr>
        <p:spPr>
          <a:xfrm>
            <a:off x="1204175" y="1597875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700"/>
              <a:t>Would you consider the wheel to be a technological breakthrough? Why or not?</a:t>
            </a:r>
            <a:endParaRPr sz="3700"/>
          </a:p>
        </p:txBody>
      </p:sp>
      <p:pic>
        <p:nvPicPr>
          <p:cNvPr id="279" name="Google Shape;279;p13" descr="Bitmoji Imag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8900" y="2341350"/>
            <a:ext cx="2657650" cy="265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 txBox="1">
            <a:spLocks noGrp="1"/>
          </p:cNvSpPr>
          <p:nvPr>
            <p:ph type="ctrTitle"/>
          </p:nvPr>
        </p:nvSpPr>
        <p:spPr>
          <a:xfrm>
            <a:off x="824000" y="1613825"/>
            <a:ext cx="4624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TECHNOLOGY THAT REVOLUTIONIZED MEDICINE</a:t>
            </a:r>
            <a:endParaRPr/>
          </a:p>
        </p:txBody>
      </p:sp>
      <p:sp>
        <p:nvSpPr>
          <p:cNvPr id="285" name="Google Shape;285;p14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"/>
          <p:cNvSpPr txBox="1">
            <a:spLocks noGrp="1"/>
          </p:cNvSpPr>
          <p:nvPr>
            <p:ph type="title"/>
          </p:nvPr>
        </p:nvSpPr>
        <p:spPr>
          <a:xfrm>
            <a:off x="727550" y="327950"/>
            <a:ext cx="5857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THESE?</a:t>
            </a:r>
            <a:endParaRPr/>
          </a:p>
        </p:txBody>
      </p:sp>
      <p:pic>
        <p:nvPicPr>
          <p:cNvPr id="291" name="Google Shape;2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25" y="1498800"/>
            <a:ext cx="4207100" cy="280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1" y="1498796"/>
            <a:ext cx="4405302" cy="2890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975" y="149450"/>
            <a:ext cx="8351824" cy="469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6" descr="think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1674" y="2995525"/>
            <a:ext cx="1846125" cy="184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STETHOSCOPE</a:t>
            </a:r>
            <a:r>
              <a:rPr lang="en"/>
              <a:t> </a:t>
            </a:r>
            <a:endParaRPr/>
          </a:p>
        </p:txBody>
      </p:sp>
      <p:pic>
        <p:nvPicPr>
          <p:cNvPr id="304" name="Google Shape;3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1859" y="1445262"/>
            <a:ext cx="4195040" cy="363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/>
          <p:cNvSpPr txBox="1">
            <a:spLocks noGrp="1"/>
          </p:cNvSpPr>
          <p:nvPr>
            <p:ph type="title"/>
          </p:nvPr>
        </p:nvSpPr>
        <p:spPr>
          <a:xfrm>
            <a:off x="1388625" y="3066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WHAT IS THIS?</a:t>
            </a:r>
            <a:endParaRPr sz="6000"/>
          </a:p>
        </p:txBody>
      </p:sp>
      <p:pic>
        <p:nvPicPr>
          <p:cNvPr id="310" name="Google Shape;3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0125" y="1417800"/>
            <a:ext cx="6156975" cy="34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"/>
          <p:cNvSpPr txBox="1">
            <a:spLocks noGrp="1"/>
          </p:cNvSpPr>
          <p:nvPr>
            <p:ph type="body" idx="1"/>
          </p:nvPr>
        </p:nvSpPr>
        <p:spPr>
          <a:xfrm>
            <a:off x="1266425" y="3786025"/>
            <a:ext cx="5843100" cy="9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/>
              <a:t>X-RAYS</a:t>
            </a:r>
            <a:endParaRPr sz="3000"/>
          </a:p>
        </p:txBody>
      </p:sp>
      <p:pic>
        <p:nvPicPr>
          <p:cNvPr id="316" name="Google Shape;3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825" y="102575"/>
            <a:ext cx="5912700" cy="379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9" descr="Bitmoji Imag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3775" y="706450"/>
            <a:ext cx="2940325" cy="294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0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3" name="Google Shape;3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4450" y="178299"/>
            <a:ext cx="4886550" cy="464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0" descr="hand pointer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725" y="763600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"/>
          <p:cNvSpPr txBox="1">
            <a:spLocks noGrp="1"/>
          </p:cNvSpPr>
          <p:nvPr>
            <p:ph type="title"/>
          </p:nvPr>
        </p:nvSpPr>
        <p:spPr>
          <a:xfrm>
            <a:off x="842300" y="607100"/>
            <a:ext cx="5857800" cy="115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/>
              <a:t>WHAT IS THIS?</a:t>
            </a:r>
            <a:endParaRPr sz="5300"/>
          </a:p>
        </p:txBody>
      </p:sp>
      <p:pic>
        <p:nvPicPr>
          <p:cNvPr id="330" name="Google Shape;3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538" y="1836500"/>
            <a:ext cx="7412925" cy="308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2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2522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HEARING AID</a:t>
            </a:r>
            <a:r>
              <a:rPr lang="en"/>
              <a:t> </a:t>
            </a:r>
            <a:endParaRPr sz="2000" b="0"/>
          </a:p>
        </p:txBody>
      </p:sp>
      <p:pic>
        <p:nvPicPr>
          <p:cNvPr id="336" name="Google Shape;33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75" y="1394500"/>
            <a:ext cx="2216912" cy="324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9862" y="1394500"/>
            <a:ext cx="3924300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1625" y="2839500"/>
            <a:ext cx="3740275" cy="224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300" y="199275"/>
            <a:ext cx="6205500" cy="41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3" descr="i can't hear you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3800" y="2229275"/>
            <a:ext cx="2757275" cy="27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4"/>
          <p:cNvSpPr txBox="1">
            <a:spLocks noGrp="1"/>
          </p:cNvSpPr>
          <p:nvPr>
            <p:ph type="ctrTitle"/>
          </p:nvPr>
        </p:nvSpPr>
        <p:spPr>
          <a:xfrm>
            <a:off x="1447000" y="147600"/>
            <a:ext cx="59346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WHAT ARE THESE?</a:t>
            </a:r>
            <a:endParaRPr sz="5000"/>
          </a:p>
        </p:txBody>
      </p:sp>
      <p:pic>
        <p:nvPicPr>
          <p:cNvPr id="350" name="Google Shape;3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8600" y="1206300"/>
            <a:ext cx="5851399" cy="38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5"/>
          <p:cNvSpPr txBox="1">
            <a:spLocks noGrp="1"/>
          </p:cNvSpPr>
          <p:nvPr>
            <p:ph type="title"/>
          </p:nvPr>
        </p:nvSpPr>
        <p:spPr>
          <a:xfrm>
            <a:off x="1266425" y="548775"/>
            <a:ext cx="75759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THERMOMETER</a:t>
            </a:r>
            <a:endParaRPr sz="1600" b="0"/>
          </a:p>
        </p:txBody>
      </p:sp>
      <p:pic>
        <p:nvPicPr>
          <p:cNvPr id="356" name="Google Shape;356;p25"/>
          <p:cNvPicPr preferRelativeResize="0"/>
          <p:nvPr/>
        </p:nvPicPr>
        <p:blipFill rotWithShape="1">
          <a:blip r:embed="rId3">
            <a:alphaModFix/>
          </a:blip>
          <a:srcRect t="21315" b="19277"/>
          <a:stretch/>
        </p:blipFill>
        <p:spPr>
          <a:xfrm>
            <a:off x="725675" y="1548065"/>
            <a:ext cx="7575900" cy="3309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5" descr="Bitmoji Imag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150" y="1548075"/>
            <a:ext cx="1810775" cy="181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6"/>
          <p:cNvSpPr txBox="1">
            <a:spLocks noGrp="1"/>
          </p:cNvSpPr>
          <p:nvPr>
            <p:ph type="title"/>
          </p:nvPr>
        </p:nvSpPr>
        <p:spPr>
          <a:xfrm>
            <a:off x="860600" y="186100"/>
            <a:ext cx="6991800" cy="115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/>
              <a:t>WHAT ARE THESE?</a:t>
            </a:r>
            <a:endParaRPr sz="5300"/>
          </a:p>
        </p:txBody>
      </p:sp>
      <p:pic>
        <p:nvPicPr>
          <p:cNvPr id="363" name="Google Shape;36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150" y="1336300"/>
            <a:ext cx="7375163" cy="356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7"/>
          <p:cNvSpPr txBox="1">
            <a:spLocks noGrp="1"/>
          </p:cNvSpPr>
          <p:nvPr>
            <p:ph type="title"/>
          </p:nvPr>
        </p:nvSpPr>
        <p:spPr>
          <a:xfrm>
            <a:off x="207000" y="137575"/>
            <a:ext cx="8730000" cy="10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HYPODERMIC NEEDLE</a:t>
            </a:r>
            <a:endParaRPr sz="5000"/>
          </a:p>
        </p:txBody>
      </p:sp>
      <p:sp>
        <p:nvSpPr>
          <p:cNvPr id="369" name="Google Shape;369;p27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70" name="Google Shape;37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1750" y="1344974"/>
            <a:ext cx="6247201" cy="343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7" descr="Bitmoji Imag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84225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8"/>
          <p:cNvSpPr txBox="1">
            <a:spLocks noGrp="1"/>
          </p:cNvSpPr>
          <p:nvPr>
            <p:ph type="title"/>
          </p:nvPr>
        </p:nvSpPr>
        <p:spPr>
          <a:xfrm>
            <a:off x="842300" y="210375"/>
            <a:ext cx="5857800" cy="8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/>
              <a:t>WHAT IS THIS?</a:t>
            </a:r>
            <a:endParaRPr sz="5300"/>
          </a:p>
        </p:txBody>
      </p:sp>
      <p:pic>
        <p:nvPicPr>
          <p:cNvPr id="377" name="Google Shape;3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7325" y="1140925"/>
            <a:ext cx="6089350" cy="390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9"/>
          <p:cNvSpPr txBox="1">
            <a:spLocks noGrp="1"/>
          </p:cNvSpPr>
          <p:nvPr>
            <p:ph type="title"/>
          </p:nvPr>
        </p:nvSpPr>
        <p:spPr>
          <a:xfrm>
            <a:off x="674550" y="194075"/>
            <a:ext cx="7358400" cy="8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CORRECTIVE LENSES</a:t>
            </a:r>
            <a:endParaRPr sz="5000"/>
          </a:p>
        </p:txBody>
      </p:sp>
      <p:pic>
        <p:nvPicPr>
          <p:cNvPr id="383" name="Google Shape;38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925" y="1123750"/>
            <a:ext cx="8428399" cy="380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9" name="Google Shape;3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450" y="2496225"/>
            <a:ext cx="4920874" cy="246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0875" y="58650"/>
            <a:ext cx="4161899" cy="270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6367" y="294100"/>
            <a:ext cx="3329608" cy="18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0" descr="Bitmoji Image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09800" y="2702525"/>
            <a:ext cx="2389875" cy="238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1"/>
          <p:cNvSpPr txBox="1">
            <a:spLocks noGrp="1"/>
          </p:cNvSpPr>
          <p:nvPr>
            <p:ph type="ctrTitle"/>
          </p:nvPr>
        </p:nvSpPr>
        <p:spPr>
          <a:xfrm>
            <a:off x="824000" y="643700"/>
            <a:ext cx="5472600" cy="104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WHAT IS THIS?</a:t>
            </a:r>
            <a:endParaRPr sz="5000"/>
          </a:p>
        </p:txBody>
      </p:sp>
      <p:pic>
        <p:nvPicPr>
          <p:cNvPr id="398" name="Google Shape;3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3273307" y="-641145"/>
            <a:ext cx="2597400" cy="791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2"/>
          <p:cNvSpPr txBox="1">
            <a:spLocks noGrp="1"/>
          </p:cNvSpPr>
          <p:nvPr>
            <p:ph type="ctrTitle"/>
          </p:nvPr>
        </p:nvSpPr>
        <p:spPr>
          <a:xfrm>
            <a:off x="1025350" y="112875"/>
            <a:ext cx="7303200" cy="8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PROSTHETIC (ARTIFICIAL LIMB)</a:t>
            </a:r>
            <a:endParaRPr/>
          </a:p>
        </p:txBody>
      </p:sp>
      <p:sp>
        <p:nvSpPr>
          <p:cNvPr id="404" name="Google Shape;404;p3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5" name="Google Shape;40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75" y="915387"/>
            <a:ext cx="8888249" cy="408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3"/>
          <p:cNvSpPr txBox="1">
            <a:spLocks noGrp="1"/>
          </p:cNvSpPr>
          <p:nvPr>
            <p:ph type="title"/>
          </p:nvPr>
        </p:nvSpPr>
        <p:spPr>
          <a:xfrm>
            <a:off x="860600" y="186100"/>
            <a:ext cx="6991800" cy="115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/>
              <a:t>WHAT ARE THESE?</a:t>
            </a:r>
            <a:endParaRPr sz="5300"/>
          </a:p>
        </p:txBody>
      </p:sp>
      <p:pic>
        <p:nvPicPr>
          <p:cNvPr id="411" name="Google Shape;41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9225" y="1161225"/>
            <a:ext cx="5765550" cy="378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4"/>
          <p:cNvSpPr txBox="1">
            <a:spLocks noGrp="1"/>
          </p:cNvSpPr>
          <p:nvPr>
            <p:ph type="title"/>
          </p:nvPr>
        </p:nvSpPr>
        <p:spPr>
          <a:xfrm>
            <a:off x="787400" y="277625"/>
            <a:ext cx="7065000" cy="115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3-D PRINTED CASTS</a:t>
            </a:r>
            <a:endParaRPr sz="5000"/>
          </a:p>
        </p:txBody>
      </p:sp>
      <p:pic>
        <p:nvPicPr>
          <p:cNvPr id="417" name="Google Shape;41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7325" y="1171575"/>
            <a:ext cx="6265155" cy="382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5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3" name="Google Shape;4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750" y="187738"/>
            <a:ext cx="4836525" cy="47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5" descr="wow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5150" y="187738"/>
            <a:ext cx="2866825" cy="286682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5"/>
          <p:cNvSpPr/>
          <p:nvPr/>
        </p:nvSpPr>
        <p:spPr>
          <a:xfrm>
            <a:off x="5489550" y="3554825"/>
            <a:ext cx="3578700" cy="6528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MECHANICAL HEART VALVE</a:t>
            </a:r>
            <a:endParaRPr sz="1800" b="1" i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6975" y="707398"/>
            <a:ext cx="5526100" cy="366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6" descr="Bitmoji Imag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23713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50" y="386076"/>
            <a:ext cx="9075150" cy="415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38" descr="Petri dish.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8" descr="Close-up shot of a petri dish for checking an antibiotic in the laboratory. (Provided by Getty Images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8"/>
          <p:cNvSpPr/>
          <p:nvPr/>
        </p:nvSpPr>
        <p:spPr>
          <a:xfrm>
            <a:off x="173025" y="180900"/>
            <a:ext cx="3633600" cy="699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i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How about this?</a:t>
            </a:r>
            <a:endParaRPr sz="3100" b="1" i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9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9" name="Google Shape;44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548" y="0"/>
            <a:ext cx="73087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9"/>
          <p:cNvSpPr/>
          <p:nvPr/>
        </p:nvSpPr>
        <p:spPr>
          <a:xfrm>
            <a:off x="98425" y="4624425"/>
            <a:ext cx="7308600" cy="464100"/>
          </a:xfrm>
          <a:prstGeom prst="roundRect">
            <a:avLst>
              <a:gd name="adj" fmla="val 16667"/>
            </a:avLst>
          </a:prstGeom>
          <a:solidFill>
            <a:srgbClr val="1155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Petrie Dish</a:t>
            </a:r>
            <a:r>
              <a:rPr lang="en" sz="23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- </a:t>
            </a:r>
            <a:r>
              <a:rPr lang="en" sz="2300" b="1" i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Used to culture microbes</a:t>
            </a:r>
            <a:endParaRPr sz="2300" b="1" i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0"/>
          <p:cNvSpPr txBox="1">
            <a:spLocks noGrp="1"/>
          </p:cNvSpPr>
          <p:nvPr>
            <p:ph type="title"/>
          </p:nvPr>
        </p:nvSpPr>
        <p:spPr>
          <a:xfrm>
            <a:off x="267400" y="-61350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in the world?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1"/>
          <p:cNvSpPr txBox="1">
            <a:spLocks noGrp="1"/>
          </p:cNvSpPr>
          <p:nvPr>
            <p:ph type="title"/>
          </p:nvPr>
        </p:nvSpPr>
        <p:spPr>
          <a:xfrm>
            <a:off x="289200" y="4105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MICROSCOPE!</a:t>
            </a:r>
            <a:endParaRPr sz="46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2"/>
          <p:cNvSpPr txBox="1">
            <a:spLocks noGrp="1"/>
          </p:cNvSpPr>
          <p:nvPr>
            <p:ph type="title"/>
          </p:nvPr>
        </p:nvSpPr>
        <p:spPr>
          <a:xfrm>
            <a:off x="330575" y="0"/>
            <a:ext cx="6366900" cy="121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EXIT TICKET</a:t>
            </a:r>
            <a:endParaRPr sz="5000"/>
          </a:p>
        </p:txBody>
      </p:sp>
      <p:sp>
        <p:nvSpPr>
          <p:cNvPr id="466" name="Google Shape;466;p42"/>
          <p:cNvSpPr txBox="1">
            <a:spLocks noGrp="1"/>
          </p:cNvSpPr>
          <p:nvPr>
            <p:ph type="body" idx="1"/>
          </p:nvPr>
        </p:nvSpPr>
        <p:spPr>
          <a:xfrm>
            <a:off x="241200" y="1015700"/>
            <a:ext cx="8805000" cy="36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Answer the following in your JOURNAL: </a:t>
            </a:r>
            <a:endParaRPr sz="3700"/>
          </a:p>
          <a:p>
            <a:pPr marL="457200" lvl="0" indent="-406400" algn="l" rtl="0">
              <a:spcBef>
                <a:spcPts val="1600"/>
              </a:spcBef>
              <a:spcAft>
                <a:spcPts val="0"/>
              </a:spcAft>
              <a:buSzPts val="2800"/>
              <a:buAutoNum type="arabicPeriod"/>
            </a:pPr>
            <a:r>
              <a:rPr lang="en" sz="2800" i="1"/>
              <a:t>List TWO pieces of technology or laboratory tests that changed healthcare</a:t>
            </a:r>
            <a:endParaRPr sz="2800" i="1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en" sz="2800" i="1"/>
              <a:t>For each, briefly explain your reasoning behind your choices.</a:t>
            </a:r>
            <a:endParaRPr sz="2800"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Macintosh PowerPoint</Application>
  <PresentationFormat>On-screen Show (16:9)</PresentationFormat>
  <Paragraphs>28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Maven Pro</vt:lpstr>
      <vt:lpstr>Nunito</vt:lpstr>
      <vt:lpstr>Arial</vt:lpstr>
      <vt:lpstr>Momentum</vt:lpstr>
      <vt:lpstr>DO NOW</vt:lpstr>
      <vt:lpstr>TECHNOLOGY THAT REVOLUTIONIZED MEDICINE</vt:lpstr>
      <vt:lpstr>WHAT ARE THESE?</vt:lpstr>
      <vt:lpstr>PowerPoint Presentation</vt:lpstr>
      <vt:lpstr>STETHOSCOPE </vt:lpstr>
      <vt:lpstr>WHAT IS THIS?</vt:lpstr>
      <vt:lpstr>PowerPoint Presentation</vt:lpstr>
      <vt:lpstr>PowerPoint Presentation</vt:lpstr>
      <vt:lpstr>WHAT IS THIS?</vt:lpstr>
      <vt:lpstr>HEARING AID </vt:lpstr>
      <vt:lpstr>PowerPoint Presentation</vt:lpstr>
      <vt:lpstr>WHAT ARE THESE?</vt:lpstr>
      <vt:lpstr>THERMOMETER</vt:lpstr>
      <vt:lpstr>WHAT ARE THESE?</vt:lpstr>
      <vt:lpstr>HYPODERMIC NEEDLE</vt:lpstr>
      <vt:lpstr>WHAT IS THIS?</vt:lpstr>
      <vt:lpstr>CORRECTIVE LENSES</vt:lpstr>
      <vt:lpstr>PowerPoint Presentation</vt:lpstr>
      <vt:lpstr>WHAT IS THIS?</vt:lpstr>
      <vt:lpstr>PROSTHETIC (ARTIFICIAL LIMB)</vt:lpstr>
      <vt:lpstr>WHAT ARE THESE?</vt:lpstr>
      <vt:lpstr>3-D PRINTED CASTS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in the world?</vt:lpstr>
      <vt:lpstr>MICROSCOPE!</vt:lpstr>
      <vt:lpstr>EXIT TICKET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cp:lastModifiedBy>entela ilirjani</cp:lastModifiedBy>
  <cp:revision>1</cp:revision>
  <dcterms:modified xsi:type="dcterms:W3CDTF">2025-09-09T02:28:24Z</dcterms:modified>
</cp:coreProperties>
</file>